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6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16" r:id="rId15"/>
    <p:sldId id="317" r:id="rId16"/>
    <p:sldId id="307" r:id="rId17"/>
    <p:sldId id="318" r:id="rId18"/>
    <p:sldId id="308" r:id="rId19"/>
    <p:sldId id="319" r:id="rId20"/>
    <p:sldId id="320" r:id="rId21"/>
    <p:sldId id="297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7" autoAdjust="0"/>
    <p:restoredTop sz="82606" autoAdjust="0"/>
  </p:normalViewPr>
  <p:slideViewPr>
    <p:cSldViewPr snapToGrid="0">
      <p:cViewPr varScale="1">
        <p:scale>
          <a:sx n="87" d="100"/>
          <a:sy n="87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6114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489C-FFC9-FF68-9DD0-5AC5640F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245E01C-70BF-5735-FC27-910635097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9953BF-B6F7-D472-8003-3F86C6CA8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POD4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 con mezzo di contrasto orale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evidenza di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raccolta fluido-aerea perigastrica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extravaso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compatibile con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leak sub-cardiale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presenza di mezzo di contrasto anche in logge perisplenica e periepatica. Il messaggio è semplice: la TC precoce definisce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ampiezza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del problema e ci consente di pianificare un percorso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step-up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809830-6F02-D35F-1F92-B7A0C6100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0416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8833-8587-6D83-2F22-0FD3EA17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FF6E76-F342-757D-CA2B-D3F6B0E77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6129D8-13E6-20D6-F038-AC9CA1317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Endoscopia: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tragitto fistoloso di 13–14 mm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subito sotto il cardias. Posizioniamo uno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esofago-gastrico totalmente coperto (200×24 mm)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 bypassare l’orifizio e decomprimere. Il controllo TC e la clinica però mostrano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 della raccolta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dislocazione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dello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qui vediamo i limiti del SEMS nei leak cavitari apicali—migrazione e mancato controllo della cavità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1BF612-7256-45D8-3825-9F5A85370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836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D6C4-CA30-D4E9-1D2B-55FBCD3A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F63C0B-4B8B-566B-700C-028A5A479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5B748A-C3A6-2F00-B3C6-1DD017FB2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Rimuoviamo lo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passiamo al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drenaggio interno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doppio-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pigtail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(10 Fr, 5 cm e 3 cm) più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sondino naso-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 garantire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nutrizione enterale distale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Nonostante il miglioramento del comfort, il leak persiste: è il classico scenario in cui occorre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escalation terapeutica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verso un metodo che agisca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sulla cavità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1D38E3-C134-810F-7000-62137E14B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41703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53186-507D-8A47-20A1-64A1DB2E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49C4A4-EA52-F8B6-1B70-4E3B1BCE9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B3CB2E-9171-A01A-984D-28631F297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POD22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iniziamo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Endoluminal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Vacuum Therapy (EVT)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Eso-Sponge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indicazione =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leak persistente con cavità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dopo fallimento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/drenaggio interno. Posizionamento con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overtube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 guida endoscopica 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fluoroscopica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anestesia. L’EVT unisce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drenaggio attivo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debridement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stimolando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granulazione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collasso della cavità: è ciò che qui mancava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9282BB-3568-8C3E-EDC7-F02C81C9F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168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343D7-A88A-DC29-9E2C-24916523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068957-A4E1-9006-4241-5288E5B18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3DC39D-7434-1E1B-B099-F49C0C816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Partiamo con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−80 mmHg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saliamo a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−120 mmHg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3–4 giorni, con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 spugna ogni 4 giorni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Monitoriamo clinica e indici infiammatori;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endoscopicamente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osserviamo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contrazione progressiva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della cavità.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B9B852-5B63-EEC2-CA19-AD48B03AE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895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2719A-7844-297F-4AE9-A3516009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B06F80-5F8C-8335-A5EE-240541CE9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F87B2F1-3B5D-5E14-4902-DB7E82A37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POD32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cavità ~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cm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EVT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posizionamento di un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pigtail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Fr/3 cm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 completare la guarigione da dentro. Questo timing—EVT finché la cavità è “piccola e pulita” e poi drenaggio interno—è una sequenza che funziona.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F5A72C-7EF0-5DD3-A640-CFCCCB73E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6153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F511-2458-C418-F91B-672620DF8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D66A943-0518-F6AC-1210-6E16EC1E6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CF491E-727F-F16A-F9AF-92449C0DD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POD39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normalizziamo CRP/PCT e sospendiamo antibiotici;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dimissione ~POD40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 a 1 mese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minima raccolta residua;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EGDS a 8 mesi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cavità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millimetrica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tipo pseudo-diverticolo con mucosa integra;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10 mesi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paziente è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asintomatico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riferisce solo lieve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discomfort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pasti molto solidi. Tempi e risultati sono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linea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—se non migliori—rispetto alle coorti pubblicate sull’EVT.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B269AF-6676-ADA1-5078-ABAF18A0E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872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9C354-57F6-50B9-7989-A89A3BF2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7A1DC81-8E8B-F53E-28BA-AF9EA8BF6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B597C8-319E-B9CA-DF4B-EEB2C5808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7515B8-ED9D-30AE-98C9-3411F9A3F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4041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565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6970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8C10D-73EA-4DBF-6D84-1FFCEAC0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79CB1D-7DDE-1940-7976-C7702D249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310E46-CD8B-789A-1661-D04E31563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A85FBD-F63D-CDF5-3558-ED0B36DAF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921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A7D0-6B4D-3578-71E4-501A3153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A257791-09A2-14AB-CC1F-17747DE24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320213-B93C-831B-CCAF-D5E75F059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94EB62-3D5F-528F-4A76-BAD808AE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7983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6A03E-C2C2-B61D-5D5F-8CF58B47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1983C6-035A-10C8-2E8A-F865796BC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3889EF4-EE6A-275A-DCEC-A9F939B78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Expandable Metal Stent</a:t>
            </a:r>
          </a:p>
          <a:p>
            <a:r>
              <a:rPr lang="en-GB" dirty="0"/>
              <a:t>Over The Scope Clip</a:t>
            </a:r>
          </a:p>
          <a:p>
            <a:r>
              <a:rPr lang="en-GB" dirty="0"/>
              <a:t>Endoscopic Internal Drainage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37EB1-30C2-041B-31A3-61ADE6505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0435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16A9A-E4A0-824E-2DF7-0BC4738E4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EAED5D-96AC-433F-590B-BA87C195B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75B1B5-9D7D-A9ED-F1F5-15BF51E31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6B82FA-23B5-D3EB-8C54-1698464B4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366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9498-F1FE-1675-71CC-277580C8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D0041E-EA31-0174-05CA-F223F05B8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6CB5A79-121C-A441-6DE8-D3A9984BA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EBB45C-B777-FD7F-A973-CA590145A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3037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8BAD8-9551-AD05-0A3A-1F367916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43F629-D075-DD94-B29D-774C81363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9A82A4-0E72-7BAD-BC99-8BB19466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F59F5C-6A74-A230-80D8-233181F05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416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5FE7C-77A4-411C-237D-B4FF6930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13AA56-50C7-E5B7-8E4E-8485BC9E6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FE3454-16C6-13D6-93C6-40206075E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POD1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paziente sviluppa sanguinamento: torniamo in sala, non troviamo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attivo ma effettuiamo emostasi preventiva. Nonostante ciò, clinicamente persistono febbre e dolore. Questo è il primo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flag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dopo una sleeve, febbre + dolore persistenti, specie se tachicardia o PCR elevata, devono farci cercare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 leak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E02E85-84DC-DBC2-9950-0DAF9BEBC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605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408758"/>
            <a:ext cx="5486400" cy="2670048"/>
          </a:xfrm>
        </p:spPr>
        <p:txBody>
          <a:bodyPr>
            <a:noAutofit/>
          </a:bodyPr>
          <a:lstStyle/>
          <a:p>
            <a:r>
              <a:rPr lang="it-IT" sz="4400" dirty="0"/>
              <a:t>NEGATIVE PRESSURE, POSITIVE OUTCOMES: ENDOVAC THERAPY IN UN COMPLESSO LEAK POST SLEEVE GASTRECTOMY</a:t>
            </a:r>
            <a:endParaRPr lang="it-IT" sz="44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399" y="4343400"/>
            <a:ext cx="4844143" cy="1861456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DOTT. Marcello Agosta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A.O. Cannizzaro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Università degli studi </a:t>
            </a:r>
            <a:br>
              <a:rPr lang="it-IT" sz="2800" b="1" dirty="0">
                <a:solidFill>
                  <a:srgbClr val="E79130"/>
                </a:solidFill>
              </a:rPr>
            </a:br>
            <a:r>
              <a:rPr lang="it-IT" sz="2800" b="1" dirty="0">
                <a:solidFill>
                  <a:srgbClr val="E79130"/>
                </a:solidFill>
              </a:rPr>
              <a:t>di Catania</a:t>
            </a:r>
          </a:p>
        </p:txBody>
      </p:sp>
      <p:pic>
        <p:nvPicPr>
          <p:cNvPr id="2" name="Immagine 1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13BC12D7-3FD6-B3B2-9C49-CB107DE25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23" y="4078806"/>
            <a:ext cx="1131192" cy="1131192"/>
          </a:xfrm>
          <a:prstGeom prst="rect">
            <a:avLst/>
          </a:prstGeom>
        </p:spPr>
      </p:pic>
      <p:pic>
        <p:nvPicPr>
          <p:cNvPr id="5" name="Immagine 4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8322456-3165-DA72-9CE6-9372B8575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5416364" y="5122913"/>
            <a:ext cx="968310" cy="1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A96E-3D4C-CEF0-9F8F-22633C30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76EA12-8F97-BC52-938D-2335A50F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QUARTA GIORNATA PO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4AF24F-C7C4-1266-E498-DDA23AB6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763389"/>
            <a:ext cx="6526537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Persistono febbre 38–38,5 °C e dolore addominale intenso.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 con mdc orale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raccolta fluido-aerea perigastrica adiacente alla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line, estesa caudalmente verso il corpo pancreatico.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Extravaso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mdc compatibile con leak gastrico; mdc in comparti sopradiaframmatico, perisplenico e periepatico.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Avvio della terapia antibiotica.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E8BD46D0-A308-35AE-F98D-501AB93DF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0AECB69-25DB-0DAA-B3D4-75FBE2A15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674C5DD-18C8-16E2-7BD6-1CEB3003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9362C6-0134-AE43-DF02-0CD301ED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987" y="1697689"/>
            <a:ext cx="5075053" cy="35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4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1F392-9A2C-B2AB-D707-426C71A5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91076AE-7CAB-B685-0765-C649ECE4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 STRATEGIA </a:t>
            </a:r>
            <a:br>
              <a:rPr lang="en-GB" dirty="0"/>
            </a:br>
            <a:r>
              <a:rPr lang="en-GB" dirty="0"/>
              <a:t>ENDOSCOPICA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570B9F-CFC2-0495-9B13-DB066FBA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50" y="2236101"/>
            <a:ext cx="652653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ragitto fistoloso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13–14 mm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sede sub-cardiale, contenuto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purulento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Posizionato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 × 24 mm.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 di controllo: raccolta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aumentata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dislocazione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dello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perdita di aderenza →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fallimento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meccanico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72E66CCB-EB20-F1DA-7107-7AB7C3DAF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D50E81F-9718-AD74-9262-B303231EA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4159CC3-9281-37C0-7B1E-AED9328D3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A37762-4304-C505-25EE-EA39772DD5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634"/>
          <a:stretch>
            <a:fillRect/>
          </a:stretch>
        </p:blipFill>
        <p:spPr>
          <a:xfrm>
            <a:off x="8362335" y="2336853"/>
            <a:ext cx="3667983" cy="36413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C09816-B99B-8005-70F6-3CDB07104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507"/>
          <a:stretch>
            <a:fillRect/>
          </a:stretch>
        </p:blipFill>
        <p:spPr>
          <a:xfrm>
            <a:off x="6368287" y="1418125"/>
            <a:ext cx="3330552" cy="34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8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2457D-ADF1-1C63-3728-FB327ACC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C290438-DD85-2D81-8AF7-C38D93B8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SECONDO STEP: PIG TAILS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F791B8-6CC6-33C1-A9D8-3DD7AACF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50" y="1974491"/>
            <a:ext cx="652653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Rimozione SEMS.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Posizionati 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doppi-</a:t>
            </a:r>
            <a:r>
              <a:rPr lang="it-IT" altLang="it-IT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interni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 Fr, 5 cm e 3 cm).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Posizionato sondino naso-</a:t>
            </a:r>
            <a:r>
              <a:rPr lang="it-IT" altLang="it-IT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nutrizionale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Persistenza del leak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necessità di escalation terapeutica.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6200E8D4-D934-A0AC-A527-CA5A18365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AA0936E-A2EE-3606-76D8-427C5EEE4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74F0832-6C16-C2F0-56B1-B10BA07B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10" name="Immagine 9" descr="Immagine che contiene disegno, schizzo, clipart, design&#10;&#10;Il contenuto generato dall'IA potrebbe non essere corretto.">
            <a:extLst>
              <a:ext uri="{FF2B5EF4-FFF2-40B4-BE49-F238E27FC236}">
                <a16:creationId xmlns:a16="http://schemas.microsoft.com/office/drawing/2014/main" id="{559671E6-31E0-9D7D-E71F-4825D0173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1" b="92829" l="3059" r="44824">
                        <a14:foregroundMark x1="26706" y1="39535" x2="26706" y2="39535"/>
                        <a14:foregroundMark x1="23059" y1="20736" x2="26588" y2="45930"/>
                        <a14:foregroundMark x1="26588" y1="45930" x2="23294" y2="56783"/>
                        <a14:foregroundMark x1="23294" y1="56783" x2="29529" y2="43411"/>
                        <a14:foregroundMark x1="29529" y1="43411" x2="27882" y2="31008"/>
                        <a14:foregroundMark x1="27882" y1="31008" x2="24824" y2="26357"/>
                        <a14:foregroundMark x1="24235" y1="21512" x2="26706" y2="31202"/>
                        <a14:foregroundMark x1="26706" y1="31202" x2="25059" y2="43217"/>
                        <a14:foregroundMark x1="25059" y1="43217" x2="17059" y2="61628"/>
                        <a14:foregroundMark x1="17059" y1="61628" x2="20353" y2="60659"/>
                        <a14:foregroundMark x1="20353" y1="60465" x2="21882" y2="57171"/>
                        <a14:foregroundMark x1="24000" y1="51744" x2="24000" y2="55233"/>
                        <a14:foregroundMark x1="19765" y1="7364" x2="19765" y2="7364"/>
                        <a14:foregroundMark x1="43529" y1="25388" x2="43529" y2="25388"/>
                        <a14:foregroundMark x1="44941" y1="26357" x2="44941" y2="26357"/>
                        <a14:foregroundMark x1="26588" y1="93023" x2="26588" y2="93023"/>
                        <a14:foregroundMark x1="3059" y1="61047" x2="3059" y2="61047"/>
                        <a14:foregroundMark x1="23647" y1="18605" x2="25412" y2="20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77"/>
          <a:stretch>
            <a:fillRect/>
          </a:stretch>
        </p:blipFill>
        <p:spPr>
          <a:xfrm>
            <a:off x="7971818" y="1304564"/>
            <a:ext cx="3599085" cy="45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89BB1-F073-64E9-E893-9C5DA532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0CCDA5A-FDF8-8976-63B2-222145E0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22ESIMA GIORNATA PO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544100-6E39-B415-41B8-F05030007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2013228"/>
            <a:ext cx="1089206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vvio EVT per leak persistente con cavità.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Dispositivo: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Eso-Sponge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poliuretano ~50 × 20 mm,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installazione tramite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overtube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anestesia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generale con guida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</a:t>
            </a:r>
            <a:r>
              <a:rPr lang="it-IT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fluoroscopica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4631C2-4F33-864B-678E-200F170A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15BED6-752C-58D9-50DC-28AA9543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86" y="3324616"/>
            <a:ext cx="6855543" cy="2269374"/>
          </a:xfrm>
          <a:prstGeom prst="rect">
            <a:avLst/>
          </a:prstGeom>
        </p:spPr>
      </p:pic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95B4A25F-91AE-0F05-36BA-C6427349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9" name="Immagine 8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A193BE1-A4E4-AEF9-A3CA-54B23B52E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4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D9490-FFA7-88C8-82B7-91A1D631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BB657BE-6947-5E21-E6B8-23DE2375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PROGRESSIONE CLINICA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40114D-1CF2-1903-1DB1-324EEB74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50" y="2013228"/>
            <a:ext cx="621682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Pressione negativa iniziale −80 mmHg, incrementata a −120 mmHg in 3–4 giorni.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Sostituzione spugna ogni 4 giorni con riduzione progressiva della cavità e granulazione favorevole.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97F46B5-110C-C2E7-AFF1-35C5A5F2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32A54CA8-666D-FB3D-93D4-D9C9534BD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9" name="Immagine 8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275999D-1826-BE0D-1E59-92545AB20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15CA303-209E-34D0-780D-08E2C2E74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118" l="903" r="96209">
                        <a14:foregroundMark x1="12274" y1="44314" x2="12274" y2="44314"/>
                        <a14:foregroundMark x1="903" y1="51765" x2="903" y2="51765"/>
                        <a14:foregroundMark x1="66426" y1="8824" x2="66426" y2="8824"/>
                        <a14:foregroundMark x1="64260" y1="6667" x2="64260" y2="6667"/>
                        <a14:foregroundMark x1="50903" y1="36667" x2="50903" y2="36667"/>
                        <a14:foregroundMark x1="51264" y1="35686" x2="51264" y2="35686"/>
                        <a14:foregroundMark x1="51264" y1="35686" x2="51264" y2="35686"/>
                        <a14:foregroundMark x1="11913" y1="45686" x2="11913" y2="45686"/>
                        <a14:foregroundMark x1="5957" y1="60392" x2="5957" y2="60392"/>
                        <a14:foregroundMark x1="68953" y1="91373" x2="68953" y2="91373"/>
                        <a14:foregroundMark x1="76354" y1="93137" x2="76354" y2="93137"/>
                        <a14:foregroundMark x1="42960" y1="93529" x2="42960" y2="93529"/>
                        <a14:foregroundMark x1="25271" y1="94118" x2="86101" y2="66667"/>
                        <a14:foregroundMark x1="8484" y1="56275" x2="8484" y2="56275"/>
                        <a14:foregroundMark x1="8484" y1="59412" x2="8484" y2="59412"/>
                        <a14:foregroundMark x1="1444" y1="49804" x2="1444" y2="49804"/>
                        <a14:foregroundMark x1="1444" y1="49804" x2="14079" y2="43922"/>
                        <a14:foregroundMark x1="14079" y1="43922" x2="14621" y2="58824"/>
                        <a14:foregroundMark x1="14621" y1="58824" x2="3971" y2="59020"/>
                        <a14:foregroundMark x1="47112" y1="94510" x2="81588" y2="96471"/>
                        <a14:foregroundMark x1="81588" y1="96471" x2="95668" y2="95490"/>
                        <a14:foregroundMark x1="95668" y1="95490" x2="96209" y2="77451"/>
                        <a14:foregroundMark x1="96209" y1="77451" x2="93682" y2="69412"/>
                        <a14:foregroundMark x1="69314" y1="74902" x2="79242" y2="84902"/>
                        <a14:foregroundMark x1="79242" y1="84902" x2="81408" y2="93137"/>
                        <a14:foregroundMark x1="14801" y1="46275" x2="14801" y2="46275"/>
                        <a14:foregroundMark x1="15704" y1="46275" x2="15704" y2="46275"/>
                        <a14:foregroundMark x1="13538" y1="46275" x2="18953" y2="40196"/>
                      </a14:backgroundRemoval>
                    </a14:imgEffect>
                  </a14:imgLayer>
                </a14:imgProps>
              </a:ext>
            </a:extLst>
          </a:blip>
          <a:srcRect b="27296"/>
          <a:stretch>
            <a:fillRect/>
          </a:stretch>
        </p:blipFill>
        <p:spPr>
          <a:xfrm>
            <a:off x="7496083" y="2174315"/>
            <a:ext cx="4021343" cy="26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9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B664E-FFB2-8A0A-8708-F7C9878B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655BBB2-36A9-5D89-ED48-634D8847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32ESIMA GIORNATA PO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22FFAE-8E65-852A-03DC-378D73AD0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8" y="2103091"/>
            <a:ext cx="8415582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cavità ~2 cm → stop EVT.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Posizionamento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interno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Fr, 3 cm per completare </a:t>
            </a:r>
            <a:b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guarigione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78AFEA-5A91-A190-C6BE-56A3BAD5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8EB0FC-D81D-5A7D-D11A-8BC8E99D0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21" y="2023963"/>
            <a:ext cx="5690419" cy="2828801"/>
          </a:xfrm>
          <a:prstGeom prst="rect">
            <a:avLst/>
          </a:prstGeom>
        </p:spPr>
      </p:pic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41B3A05D-A251-E1D8-0CEE-DF22221F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9" name="Immagine 8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4287CD8-6924-B3E0-B5CC-4A1AAB2A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5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4F1A-125D-ED49-7546-8AB01577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21D29B0-525B-8BA7-93E8-91369668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CLINICO </a:t>
            </a:r>
            <a:br>
              <a:rPr lang="en-GB" dirty="0"/>
            </a:br>
            <a:r>
              <a:rPr lang="en-GB" dirty="0"/>
              <a:t>E FOLLOW UP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04D3C5-AEE8-147A-3993-EC9C9C340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804340"/>
            <a:ext cx="726395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normalizzazione CRP/PCT →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sospensione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antibiotici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Dimissione in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40esima giornata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netto miglioramento clinico.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 a 1 mese: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raccolta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residua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perigastrica.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Endoscopia a 8 mesi: cavità millimetrica tipo pseudo-diverticolo,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mucosa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10 mesi: paziente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asintomatico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salvo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discomfort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 pasti solidi/pesanti.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985A7F-DAFC-BBEF-2E23-B78354FC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64247487-7528-CEC5-1DF2-59D7BB43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9" name="Immagine 8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FD6769A-2045-81B5-5596-DB355FDA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A362C1-35C2-A832-B267-3BA7790D1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890" y="1950799"/>
            <a:ext cx="4331110" cy="31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1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423D8-607D-3931-6FD8-218E57D01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38721B-ADC4-B9A0-5126-2B53F2F5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191871-47BC-18AF-AA7C-FA7CC2151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2127506"/>
            <a:ext cx="1114278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EVT 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uno strumento </a:t>
            </a:r>
            <a:r>
              <a:rPr lang="it-IT" altLang="it-IT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valido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nei casi complessi.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Rimane una procedura </a:t>
            </a: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lunga</a:t>
            </a: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crea importanti </a:t>
            </a: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disagi</a:t>
            </a: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 paziente.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Essenziale il </a:t>
            </a: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multidis</a:t>
            </a:r>
            <a:r>
              <a:rPr lang="it-IT" altLang="it-IT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ciplinare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Necessarie </a:t>
            </a:r>
            <a:r>
              <a:rPr lang="it-IT" altLang="it-IT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linee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</a:t>
            </a:r>
            <a:r>
              <a:rPr lang="it-IT" alt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internazionali sui criteri decisionali.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4941A1A1-F1AC-E1FA-E836-0A97139C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9" name="Immagine 8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3345EFC-F723-19B5-E8F3-1DF161D43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9068446" y="0"/>
            <a:ext cx="1260786" cy="13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6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2200759"/>
            <a:ext cx="4526280" cy="1785707"/>
          </a:xfrm>
        </p:spPr>
        <p:txBody>
          <a:bodyPr>
            <a:normAutofit/>
          </a:bodyPr>
          <a:lstStyle/>
          <a:p>
            <a:r>
              <a:rPr lang="it-IT" dirty="0"/>
              <a:t>GRAZIE PER L’ATTENZIONE</a:t>
            </a:r>
          </a:p>
        </p:txBody>
      </p:sp>
      <p:pic>
        <p:nvPicPr>
          <p:cNvPr id="2" name="Immagine 1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2FC935BF-FDAB-1DCB-A7FE-716284DA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20" y="4065039"/>
            <a:ext cx="1654832" cy="1654832"/>
          </a:xfrm>
          <a:prstGeom prst="rect">
            <a:avLst/>
          </a:prstGeom>
        </p:spPr>
      </p:pic>
      <p:pic>
        <p:nvPicPr>
          <p:cNvPr id="4" name="Immagine 3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CF433B8-4877-5D0D-5BA9-9E80C12C8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8942135" y="4065039"/>
            <a:ext cx="1456841" cy="15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8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E06E-9BBB-F94B-2C80-562EFF178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4AA0760-4CB2-463A-894E-00770529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COMPLICANZE MAGGIORI </a:t>
            </a:r>
            <a:br>
              <a:rPr lang="en-GB" dirty="0"/>
            </a:br>
            <a:r>
              <a:rPr lang="en-GB" dirty="0"/>
              <a:t>POST SLEEVE GASTRECTOMY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A9F35E-046E-79A4-FE35-AA70C2FA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889370"/>
            <a:ext cx="84155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complicanze più frequenti post-Sleeve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Gastrectomy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it-IT" alt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istole gastriche (1%-3.9%);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it-IT" alt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anguinamento con emorragie intraluminali o della linea di sutura (&lt;5%);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it-IT" alt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tenosi (2%-5%).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Impatto su mortalità, degenza 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necessaria una gestione multimodale 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multidisciplinare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prevenzione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(tecnica,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reinforcement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test intraoperatori selettivi) è cruciale ma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azzera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rischio.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20D656B9-72DE-107F-8972-6563D2F46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D844B39-F8B9-FAD7-23DD-DD5302244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A9CD216-B6D4-BD5B-535C-0A8A03E0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Ma L et al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2024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FBB728-6BBE-CF68-E43F-29A62F9A9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8" b="95225" l="2759" r="92759">
                        <a14:foregroundMark x1="25862" y1="7865" x2="25862" y2="7865"/>
                        <a14:foregroundMark x1="25862" y1="5618" x2="25862" y2="5618"/>
                        <a14:foregroundMark x1="86207" y1="16573" x2="86207" y2="16573"/>
                        <a14:foregroundMark x1="67586" y1="16292" x2="92759" y2="22753"/>
                        <a14:foregroundMark x1="92759" y1="22753" x2="69655" y2="16292"/>
                        <a14:foregroundMark x1="28276" y1="95225" x2="28276" y2="95225"/>
                        <a14:foregroundMark x1="2759" y1="73876" x2="2759" y2="738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3146" y="2612135"/>
            <a:ext cx="2422978" cy="29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2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2C3D-6EEA-61D6-42C4-9C499AA8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9F7DAA9-F8EB-5B58-7F36-8F8528C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FISIOPATOLOGIA DEL LEAK </a:t>
            </a:r>
            <a:br>
              <a:rPr lang="en-GB" dirty="0"/>
            </a:br>
            <a:r>
              <a:rPr lang="en-GB" dirty="0"/>
              <a:t>GASTRICO POST LSG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99DFB3-7FDC-2A5B-E1C4-CBD96EDB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2165986"/>
            <a:ext cx="944544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Ischemia lungo la linea di sutura (apicale) + pressione intraluminale aumentata = condizioni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favorevoli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 leak.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Timing: acuto/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(≤7–10 gg), tardivo/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(&gt;6 settimane).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Classificazioni per dimensione orifizio e presenza di raccolta guidano l’approccio (drenaggio vs chiusura vs derivazione).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Fattori di rischio: BMI elevato,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comorbidità,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revisionali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FBADE16F-796D-6D87-6A0E-95E9700A8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DCB0DA5-F139-7D51-5B0C-B4069FE08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BFDCB39-633F-4B68-AFDE-25A5D2CA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Verras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GI. Risk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management SLL, 2023  </a:t>
            </a:r>
          </a:p>
        </p:txBody>
      </p:sp>
    </p:spTree>
    <p:extLst>
      <p:ext uri="{BB962C8B-B14F-4D97-AF65-F5344CB8AC3E}">
        <p14:creationId xmlns:p14="http://schemas.microsoft.com/office/powerpoint/2010/main" val="1985968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9DD6-B11E-1B23-0F75-73270D2A9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871F088-500F-1538-582D-60E72CBF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 E TRATTAMENTO DEL</a:t>
            </a:r>
            <a:br>
              <a:rPr lang="en-GB" dirty="0"/>
            </a:br>
            <a:r>
              <a:rPr lang="en-GB" dirty="0"/>
              <a:t>LEAK GASTRICO POST LSG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94D71A-EE82-FFDC-F367-86E15081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2099588"/>
            <a:ext cx="841558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Sintomi: dolore,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febbre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tachicardia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+ laboratoristica: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leucocitosi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↑CRP/PCT.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 con mdc orale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extravaso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aria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extraluminale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raccolte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perigasriche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/subfreniche.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diagnosi precoce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migliora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accorcia i tempi di trattamento.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Controllo della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sepsi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drenaggio efficace (percutaneo/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antibiotici mirati, supporto intensivo.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Chiusura/derivazione o decompressione della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sorgente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drenaggio interno per favorire la guarigione.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Nutrizione preferibile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distale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E3695486-05E2-8537-997B-4FEC0160E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2607E7E-2F18-3F8B-3446-C5A2C8AD4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A71750C-5EDC-D370-911E-0A0959E1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Gala K et al.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Gastroenterol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North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2023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67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4221F-8400-CDFF-7CD7-C208F409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1F62B2B-7480-D64A-6786-A3CDEDFB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OPZIONI ENDOSCOPICHE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7C908F-C809-6E8F-9F12-44D473FE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905028"/>
            <a:ext cx="841558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(coperti): bypassano il difetto ma rischio di migrazione, dolore, ulcerazioni.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OTSC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/suture: per orifizi piccoli/precoci; efficacia cala nei cronici con cavità.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(double-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 promuove drenaggio interno e riallinea i gradienti.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Septotomia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dilatazione: utile nei leak cronici con cavità/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pseudodiverticolo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EVT/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EndoVAC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drenaggio attivo +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debridement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granulazione.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1287D190-9FA0-E326-4DCD-9916ABF4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FB4D20F-540C-6FA4-F3A4-997C9BC62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pic>
        <p:nvPicPr>
          <p:cNvPr id="3074" name="Picture 2" descr="Ovesco Endoscopy AG - OTSC®neo System">
            <a:extLst>
              <a:ext uri="{FF2B5EF4-FFF2-40B4-BE49-F238E27FC236}">
                <a16:creationId xmlns:a16="http://schemas.microsoft.com/office/drawing/2014/main" id="{8B18EC72-6B1B-B95C-53CC-72A40BBB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2466" y1="50342" x2="42466" y2="50342"/>
                        <a14:backgroundMark x1="45205" y1="32534" x2="45205" y2="32534"/>
                        <a14:backgroundMark x1="42466" y1="27055" x2="42466" y2="27055"/>
                        <a14:backgroundMark x1="58562" y1="23973" x2="58562" y2="23973"/>
                        <a14:backgroundMark x1="24315" y1="32534" x2="24315" y2="32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31" y="4274256"/>
            <a:ext cx="2203433" cy="22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307AF3-C11D-171B-5FCA-C066D5B56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031" y="2343856"/>
            <a:ext cx="1981200" cy="1930400"/>
          </a:xfrm>
          <a:prstGeom prst="rect">
            <a:avLst/>
          </a:prstGeom>
        </p:spPr>
      </p:pic>
      <p:pic>
        <p:nvPicPr>
          <p:cNvPr id="3076" name="Picture 4" descr="Micro-Tech Endoscopy Double Pigtail Biliary Drainage Catheter">
            <a:extLst>
              <a:ext uri="{FF2B5EF4-FFF2-40B4-BE49-F238E27FC236}">
                <a16:creationId xmlns:a16="http://schemas.microsoft.com/office/drawing/2014/main" id="{AFE2898D-6B18-E999-DB08-BF39F921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9907">
            <a:off x="6521756" y="2438212"/>
            <a:ext cx="3632200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92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30DF-2F2E-F876-3889-DB5C3E87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612B4D2-8FDB-DAE4-1F37-94F1F563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EVT: COME FUNZIONA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8C932A-C40F-5EDE-265E-A1B605E0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919425"/>
            <a:ext cx="841558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Pressione negativa continua: rimozione essudato, riduzione edema, 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granulazione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 contrazione cavitaria.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Posizionamento intraluminale o intracavitario con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spugna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porosa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collegata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pompa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Sostituzione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seriale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(ogni 3–5 gg) con progressivo rimodellamento.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pesso combinata con EID o </a:t>
            </a:r>
            <a:r>
              <a:rPr kumimoji="0" lang="it-IT" altLang="it-IT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stenting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selettivo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(tecnica SOS/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VACStent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evoluzione).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E0162A49-2DFE-CD01-65BE-5AF1E50C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E4022E2-3E15-B61B-9632-CD124468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2DA3F5B-50FA-8B86-AAC8-592F6836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Endoscopic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vacuum therapy. Diogo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Turiani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Hourneaux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Moura et al, 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6FD5DE-2C88-D4F6-36D6-DFED90C0F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118" l="903" r="96209">
                        <a14:foregroundMark x1="12274" y1="44314" x2="12274" y2="44314"/>
                        <a14:foregroundMark x1="903" y1="51765" x2="903" y2="51765"/>
                        <a14:foregroundMark x1="66426" y1="8824" x2="66426" y2="8824"/>
                        <a14:foregroundMark x1="64260" y1="6667" x2="64260" y2="6667"/>
                        <a14:foregroundMark x1="50903" y1="36667" x2="50903" y2="36667"/>
                        <a14:foregroundMark x1="51264" y1="35686" x2="51264" y2="35686"/>
                        <a14:foregroundMark x1="51264" y1="35686" x2="51264" y2="35686"/>
                        <a14:foregroundMark x1="11913" y1="45686" x2="11913" y2="45686"/>
                        <a14:foregroundMark x1="5957" y1="60392" x2="5957" y2="60392"/>
                        <a14:foregroundMark x1="68953" y1="91373" x2="68953" y2="91373"/>
                        <a14:foregroundMark x1="76354" y1="93137" x2="76354" y2="93137"/>
                        <a14:foregroundMark x1="42960" y1="93529" x2="42960" y2="93529"/>
                        <a14:foregroundMark x1="25271" y1="94118" x2="86101" y2="66667"/>
                        <a14:foregroundMark x1="8484" y1="56275" x2="8484" y2="56275"/>
                        <a14:foregroundMark x1="8484" y1="59412" x2="8484" y2="59412"/>
                        <a14:foregroundMark x1="1444" y1="49804" x2="1444" y2="49804"/>
                        <a14:foregroundMark x1="1444" y1="49804" x2="14079" y2="43922"/>
                        <a14:foregroundMark x1="14079" y1="43922" x2="14621" y2="58824"/>
                        <a14:foregroundMark x1="14621" y1="58824" x2="3971" y2="59020"/>
                        <a14:foregroundMark x1="47112" y1="94510" x2="81588" y2="96471"/>
                        <a14:foregroundMark x1="81588" y1="96471" x2="95668" y2="95490"/>
                        <a14:foregroundMark x1="95668" y1="95490" x2="96209" y2="77451"/>
                        <a14:foregroundMark x1="96209" y1="77451" x2="93682" y2="69412"/>
                        <a14:foregroundMark x1="69314" y1="74902" x2="79242" y2="84902"/>
                        <a14:foregroundMark x1="79242" y1="84902" x2="81408" y2="93137"/>
                        <a14:foregroundMark x1="14801" y1="46275" x2="14801" y2="46275"/>
                        <a14:foregroundMark x1="15704" y1="46275" x2="15704" y2="46275"/>
                        <a14:foregroundMark x1="13538" y1="46275" x2="18953" y2="40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7750" y="2557310"/>
            <a:ext cx="2877930" cy="2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DCE8-00A0-F3E5-24DC-FDBEE97CF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B2703B3-98FE-59E2-7F81-2140BB23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EVT: EVIDENZE CLINICHE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996A48-0976-F5EE-0CD8-668854EC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8" y="1822169"/>
            <a:ext cx="100584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Intriago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2022: successo clinico ≈87%, AE moderati 6%, dislocazioni 12.5%; ~6,5 cambi spugna/4,4 gg; degenza ~44 gg.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 </a:t>
            </a:r>
            <a:r>
              <a:rPr lang="it-IT" altLang="it-IT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Kollmann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2023: EVT come first-line → 100% successo (selezione e timing precoci riducono durata/LOS).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Studio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Gensthaler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2024 conferma sicurezza/efficacia e trend verso adozione precoce.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Necessarie RCT e protocolli standardizzati.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1033840C-0403-9E0D-81E4-197F5183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3997B99-34E3-0BE1-3D43-36208B5B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BF6E87A-D47C-80C2-3F59-CE64FDDC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Intriago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JMV., 2022;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Kollmann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L., 2023;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Gensthaler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L., 2024 </a:t>
            </a:r>
          </a:p>
        </p:txBody>
      </p:sp>
    </p:spTree>
    <p:extLst>
      <p:ext uri="{BB962C8B-B14F-4D97-AF65-F5344CB8AC3E}">
        <p14:creationId xmlns:p14="http://schemas.microsoft.com/office/powerpoint/2010/main" val="446125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61F22-FED3-2586-72F5-83B4D888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7086ADF-41F9-B9CE-5C8C-8F787752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CLINICO</a:t>
            </a: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883508CD-066E-0A82-9EB7-5323F264B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C59B5BD-F181-5E1C-3866-CE26DCE57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CBA733-6720-EB47-8096-015B2DAB9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261" y="2103091"/>
            <a:ext cx="7772400" cy="3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0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EB8E-8120-6C6D-BC20-CFE72E4A4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04A1B10-F457-5228-C75A-46E1E64A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CLINICO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46D05-9DF6-A5C4-C812-C50B5238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1981208"/>
            <a:ext cx="757367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UOMO, 29 anni. </a:t>
            </a: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BMI 35,4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Fumatore (10/die)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Sottoposto a 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LSG in elezione senza complicanze intraoperatorie.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Complicanza precoce: sanguinament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in </a:t>
            </a: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giornata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VLS esplorativa urgente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nessuna evidenza di sanguinamenti attivi, emostasi preventiva con bipolare.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Elementi grafici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F41ED0D5-AD30-06D5-2D05-F2DB0013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86" y="-79128"/>
            <a:ext cx="1456841" cy="1456841"/>
          </a:xfrm>
          <a:prstGeom prst="rect">
            <a:avLst/>
          </a:prstGeom>
        </p:spPr>
      </p:pic>
      <p:pic>
        <p:nvPicPr>
          <p:cNvPr id="7" name="Immagine 6" descr="Immagine che contiene testo, Carattere, ner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0B92701-C60E-0DD1-849D-25BE8A2B7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1448" r="61117" b="18327"/>
          <a:stretch>
            <a:fillRect/>
          </a:stretch>
        </p:blipFill>
        <p:spPr>
          <a:xfrm>
            <a:off x="10725341" y="1252746"/>
            <a:ext cx="1260786" cy="13045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5AA56BB-0454-3AE9-9759-50B914DB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49" y="5641374"/>
            <a:ext cx="1133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Riferimenti: Agosta M et al. Int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Case Rep. 2025 </a:t>
            </a:r>
          </a:p>
        </p:txBody>
      </p:sp>
      <p:pic>
        <p:nvPicPr>
          <p:cNvPr id="5122" name="Picture 2" descr="Free download | HD PNG stickman clipart png stick man clipart black and  white PNG transparent with Clear Background ID 227173 | TOPpng">
            <a:extLst>
              <a:ext uri="{FF2B5EF4-FFF2-40B4-BE49-F238E27FC236}">
                <a16:creationId xmlns:a16="http://schemas.microsoft.com/office/drawing/2014/main" id="{196343B1-ABEB-7705-6325-1969353D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8" b="99302" l="10000" r="90000">
                        <a14:foregroundMark x1="42262" y1="5588" x2="42262" y2="5588"/>
                        <a14:foregroundMark x1="30833" y1="40396" x2="30833" y2="40396"/>
                        <a14:foregroundMark x1="69286" y1="42608" x2="69286" y2="42608"/>
                        <a14:foregroundMark x1="57143" y1="93946" x2="57143" y2="93946"/>
                        <a14:foregroundMark x1="42024" y1="98487" x2="42024" y2="98487"/>
                        <a14:foregroundMark x1="53690" y1="99302" x2="53690" y2="99302"/>
                        <a14:foregroundMark x1="49048" y1="2328" x2="49048" y2="2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51" y="1737360"/>
            <a:ext cx="335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00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307</TotalTime>
  <Words>1493</Words>
  <Application>Microsoft Macintosh PowerPoint</Application>
  <PresentationFormat>Widescreen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RetrospectVTI</vt:lpstr>
      <vt:lpstr>NEGATIVE PRESSURE, POSITIVE OUTCOMES: ENDOVAC THERAPY IN UN COMPLESSO LEAK POST SLEEVE GASTRECTOMY</vt:lpstr>
      <vt:lpstr>COMPLICANZE MAGGIORI  POST SLEEVE GASTRECTOMY</vt:lpstr>
      <vt:lpstr>FISIOPATOLOGIA DEL LEAK  GASTRICO POST LSG</vt:lpstr>
      <vt:lpstr>DIAGNOSI E TRATTAMENTO DEL LEAK GASTRICO POST LSG</vt:lpstr>
      <vt:lpstr>OPZIONI ENDOSCOPICHE</vt:lpstr>
      <vt:lpstr>EVT: COME FUNZIONA</vt:lpstr>
      <vt:lpstr>EVT: EVIDENZE CLINICHE</vt:lpstr>
      <vt:lpstr>CASO CLINICO</vt:lpstr>
      <vt:lpstr>CASO CLINICO</vt:lpstr>
      <vt:lpstr>QUARTA GIORNATA PO</vt:lpstr>
      <vt:lpstr>PRIMA STRATEGIA  ENDOSCOPICA</vt:lpstr>
      <vt:lpstr>SECONDO STEP: PIG TAILS</vt:lpstr>
      <vt:lpstr>22ESIMA GIORNATA PO</vt:lpstr>
      <vt:lpstr>PROGRESSIONE CLINICA</vt:lpstr>
      <vt:lpstr>32ESIMA GIORNATA PO</vt:lpstr>
      <vt:lpstr>OUTCOME CLINICO  E FOLLOW UP</vt:lpstr>
      <vt:lpstr>CONCLUSIONE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MARCELLO AGOSTA</cp:lastModifiedBy>
  <cp:revision>20</cp:revision>
  <dcterms:created xsi:type="dcterms:W3CDTF">2022-02-27T17:36:31Z</dcterms:created>
  <dcterms:modified xsi:type="dcterms:W3CDTF">2025-10-26T16:54:39Z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